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691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172" y="300990"/>
            <a:ext cx="107476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1375" y="1469517"/>
            <a:ext cx="10509249" cy="4066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mushfi02/Applied-Data-Science-Project/blob/main/Hands-on%20Lab_%20Data%20Wrangling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ushfi02/Applied-Data-Science-Project/blob/main/Jupyter_Labs_EDA_Data_Visualization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hfi02/Applied-Data-Science-Project/blob/main/EDA%20with%20SQL%20sqllite%20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hfi02/Applied-Data-Science-Project/blob/main/Lab_Jupyter_Launch_Site_Location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hfi02/Applied-Data-Science-Project/blob/main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hfi02/Applied-Data-Science-Project/blob/main/SpaceX_Machine_Learning_Prediction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ushfi02/Applied-Data-Science-Project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ushfi02/Applied-Data-Science-Project/blob/main/Hands-on%20Lab_%20Complete%20the%20Data%20Collection%20API%20Lab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github.com/mushfi02/Applied-Data-Science-Project/blob/main/Data%20Collection%20with%20Web%20Scraping%20lab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3355" y="4912232"/>
            <a:ext cx="2561845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US" sz="2200" spc="-40" dirty="0">
                <a:solidFill>
                  <a:srgbClr val="E7E6E6"/>
                </a:solidFill>
                <a:latin typeface="Microsoft Sans Serif"/>
                <a:cs typeface="Microsoft Sans Serif"/>
              </a:rPr>
              <a:t>Musharraf </a:t>
            </a:r>
            <a:r>
              <a:rPr lang="en-US" sz="2200" spc="-40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Parwez</a:t>
            </a:r>
            <a:endParaRPr lang="en-US" sz="2200" spc="-40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lang="en-IN" sz="2200" spc="35" dirty="0">
                <a:solidFill>
                  <a:srgbClr val="E7E6E6"/>
                </a:solidFill>
                <a:latin typeface="Microsoft Sans Serif"/>
                <a:cs typeface="Microsoft Sans Serif"/>
              </a:rPr>
              <a:t>21</a:t>
            </a:r>
            <a:r>
              <a:rPr lang="en-IN" sz="2200" spc="35" baseline="30000" dirty="0">
                <a:solidFill>
                  <a:srgbClr val="E7E6E6"/>
                </a:solidFill>
                <a:latin typeface="Microsoft Sans Serif"/>
                <a:cs typeface="Microsoft Sans Serif"/>
              </a:rPr>
              <a:t>st</a:t>
            </a:r>
            <a:r>
              <a:rPr lang="en-IN" sz="2200" spc="35" dirty="0">
                <a:solidFill>
                  <a:srgbClr val="E7E6E6"/>
                </a:solidFill>
                <a:latin typeface="Microsoft Sans Serif"/>
                <a:cs typeface="Microsoft Sans Serif"/>
              </a:rPr>
              <a:t> October </a:t>
            </a:r>
            <a:r>
              <a:rPr lang="en-US" sz="22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2024</a:t>
            </a:r>
            <a:endParaRPr lang="en-US" sz="22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841375" y="1469517"/>
            <a:ext cx="10509249" cy="4108561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5506720" marR="257810" indent="-228600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10" dirty="0"/>
              <a:t>We</a:t>
            </a:r>
            <a:r>
              <a:rPr spc="70" dirty="0"/>
              <a:t> </a:t>
            </a:r>
            <a:r>
              <a:rPr spc="-35" dirty="0"/>
              <a:t>performed</a:t>
            </a:r>
            <a:r>
              <a:rPr spc="75" dirty="0"/>
              <a:t> </a:t>
            </a:r>
            <a:r>
              <a:rPr spc="-30" dirty="0"/>
              <a:t>exploratory</a:t>
            </a:r>
            <a:r>
              <a:rPr spc="75" dirty="0"/>
              <a:t> </a:t>
            </a:r>
            <a:r>
              <a:rPr spc="-50" dirty="0"/>
              <a:t>data</a:t>
            </a:r>
            <a:r>
              <a:rPr spc="65" dirty="0"/>
              <a:t> </a:t>
            </a:r>
            <a:r>
              <a:rPr spc="-85" dirty="0"/>
              <a:t>analysis </a:t>
            </a:r>
            <a:r>
              <a:rPr spc="-57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40" dirty="0"/>
              <a:t>determined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15" dirty="0"/>
              <a:t>training</a:t>
            </a:r>
            <a:r>
              <a:rPr spc="70" dirty="0"/>
              <a:t> </a:t>
            </a:r>
            <a:r>
              <a:rPr spc="-70" dirty="0"/>
              <a:t>labels.</a:t>
            </a:r>
          </a:p>
          <a:p>
            <a:pPr marL="5506720" marR="5080" indent="-228600">
              <a:lnSpc>
                <a:spcPct val="90100"/>
              </a:lnSpc>
              <a:spcBef>
                <a:spcPts val="965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10" dirty="0"/>
              <a:t>We</a:t>
            </a:r>
            <a:r>
              <a:rPr spc="-204" dirty="0"/>
              <a:t> </a:t>
            </a:r>
            <a:r>
              <a:rPr spc="-60" dirty="0"/>
              <a:t>calculated </a:t>
            </a:r>
            <a:r>
              <a:rPr spc="-35" dirty="0"/>
              <a:t>the </a:t>
            </a:r>
            <a:r>
              <a:rPr spc="-55" dirty="0"/>
              <a:t>number </a:t>
            </a:r>
            <a:r>
              <a:rPr spc="-5" dirty="0"/>
              <a:t>of </a:t>
            </a:r>
            <a:r>
              <a:rPr spc="-90" dirty="0"/>
              <a:t>launches</a:t>
            </a:r>
            <a:r>
              <a:rPr spc="-85" dirty="0"/>
              <a:t> </a:t>
            </a:r>
            <a:r>
              <a:rPr spc="-30" dirty="0"/>
              <a:t>at </a:t>
            </a:r>
            <a:r>
              <a:rPr spc="-25" dirty="0"/>
              <a:t> </a:t>
            </a:r>
            <a:r>
              <a:rPr spc="-120" dirty="0"/>
              <a:t>each</a:t>
            </a:r>
            <a:r>
              <a:rPr spc="55" dirty="0"/>
              <a:t> </a:t>
            </a:r>
            <a:r>
              <a:rPr spc="-50" dirty="0"/>
              <a:t>site,</a:t>
            </a:r>
            <a:r>
              <a:rPr spc="55" dirty="0"/>
              <a:t> </a:t>
            </a:r>
            <a:r>
              <a:rPr spc="-70" dirty="0"/>
              <a:t>and</a:t>
            </a:r>
            <a:r>
              <a:rPr spc="70" dirty="0"/>
              <a:t> </a:t>
            </a:r>
            <a:r>
              <a:rPr spc="-35" dirty="0"/>
              <a:t>the</a:t>
            </a:r>
            <a:r>
              <a:rPr spc="75" dirty="0"/>
              <a:t> </a:t>
            </a:r>
            <a:r>
              <a:rPr spc="-55" dirty="0"/>
              <a:t>number</a:t>
            </a:r>
            <a:r>
              <a:rPr spc="75" dirty="0"/>
              <a:t> </a:t>
            </a:r>
            <a:r>
              <a:rPr spc="-70" dirty="0"/>
              <a:t>and</a:t>
            </a:r>
            <a:r>
              <a:rPr spc="60" dirty="0"/>
              <a:t> </a:t>
            </a:r>
            <a:r>
              <a:rPr spc="-75" dirty="0"/>
              <a:t>occurrence </a:t>
            </a:r>
            <a:r>
              <a:rPr spc="-570" dirty="0"/>
              <a:t> </a:t>
            </a:r>
            <a:r>
              <a:rPr spc="-5" dirty="0"/>
              <a:t>of</a:t>
            </a:r>
            <a:r>
              <a:rPr spc="65" dirty="0"/>
              <a:t> </a:t>
            </a:r>
            <a:r>
              <a:rPr spc="-120" dirty="0"/>
              <a:t>each</a:t>
            </a:r>
            <a:r>
              <a:rPr spc="70" dirty="0"/>
              <a:t> </a:t>
            </a:r>
            <a:r>
              <a:rPr dirty="0"/>
              <a:t>orbits</a:t>
            </a:r>
          </a:p>
          <a:p>
            <a:pPr marL="5506720" marR="27940" indent="-228600">
              <a:lnSpc>
                <a:spcPts val="2380"/>
              </a:lnSpc>
              <a:spcBef>
                <a:spcPts val="1030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210" dirty="0"/>
              <a:t>We</a:t>
            </a:r>
            <a:r>
              <a:rPr spc="85" dirty="0"/>
              <a:t> </a:t>
            </a:r>
            <a:r>
              <a:rPr spc="-60" dirty="0"/>
              <a:t>created</a:t>
            </a:r>
            <a:r>
              <a:rPr spc="75" dirty="0"/>
              <a:t> </a:t>
            </a:r>
            <a:r>
              <a:rPr spc="-35" dirty="0"/>
              <a:t>landing</a:t>
            </a:r>
            <a:r>
              <a:rPr spc="75" dirty="0"/>
              <a:t> </a:t>
            </a:r>
            <a:r>
              <a:rPr spc="-60" dirty="0"/>
              <a:t>outcome</a:t>
            </a:r>
            <a:r>
              <a:rPr spc="75" dirty="0"/>
              <a:t> </a:t>
            </a:r>
            <a:r>
              <a:rPr spc="-45" dirty="0"/>
              <a:t>label</a:t>
            </a:r>
            <a:r>
              <a:rPr spc="60" dirty="0"/>
              <a:t> </a:t>
            </a:r>
            <a:r>
              <a:rPr spc="-30" dirty="0"/>
              <a:t>from </a:t>
            </a:r>
            <a:r>
              <a:rPr spc="-25" dirty="0"/>
              <a:t> </a:t>
            </a:r>
            <a:r>
              <a:rPr spc="-55" dirty="0"/>
              <a:t>outcome</a:t>
            </a:r>
            <a:r>
              <a:rPr spc="65" dirty="0"/>
              <a:t> </a:t>
            </a:r>
            <a:r>
              <a:rPr spc="-60" dirty="0"/>
              <a:t>column</a:t>
            </a:r>
            <a:r>
              <a:rPr spc="60" dirty="0"/>
              <a:t> </a:t>
            </a:r>
            <a:r>
              <a:rPr spc="-70" dirty="0"/>
              <a:t>and</a:t>
            </a:r>
            <a:r>
              <a:rPr spc="65" dirty="0"/>
              <a:t> </a:t>
            </a:r>
            <a:r>
              <a:rPr spc="-30" dirty="0"/>
              <a:t>exported</a:t>
            </a:r>
            <a:r>
              <a:rPr spc="80" dirty="0"/>
              <a:t> </a:t>
            </a:r>
            <a:r>
              <a:rPr spc="-35" dirty="0"/>
              <a:t>the</a:t>
            </a:r>
            <a:r>
              <a:rPr spc="65" dirty="0"/>
              <a:t> </a:t>
            </a:r>
            <a:r>
              <a:rPr spc="-50" dirty="0"/>
              <a:t>results </a:t>
            </a:r>
            <a:r>
              <a:rPr spc="-570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114" dirty="0"/>
              <a:t>csv.</a:t>
            </a:r>
          </a:p>
          <a:p>
            <a:pPr marL="5506720" marR="133350" indent="-228600">
              <a:lnSpc>
                <a:spcPct val="100200"/>
              </a:lnSpc>
              <a:spcBef>
                <a:spcPts val="1355"/>
              </a:spcBef>
              <a:buFont typeface="Arial MT"/>
              <a:buChar char="•"/>
              <a:tabLst>
                <a:tab pos="5506720" algn="l"/>
                <a:tab pos="5507355" algn="l"/>
              </a:tabLst>
            </a:pPr>
            <a:r>
              <a:rPr spc="-145" dirty="0"/>
              <a:t>The</a:t>
            </a:r>
            <a:r>
              <a:rPr spc="65" dirty="0"/>
              <a:t> </a:t>
            </a:r>
            <a:r>
              <a:rPr spc="-15" dirty="0"/>
              <a:t>link</a:t>
            </a:r>
            <a:r>
              <a:rPr spc="75" dirty="0"/>
              <a:t> </a:t>
            </a:r>
            <a:r>
              <a:rPr spc="40" dirty="0"/>
              <a:t>to</a:t>
            </a:r>
            <a:r>
              <a:rPr spc="75" dirty="0"/>
              <a:t> </a:t>
            </a:r>
            <a:r>
              <a:rPr spc="-35" dirty="0"/>
              <a:t>the</a:t>
            </a:r>
            <a:r>
              <a:rPr spc="70" dirty="0"/>
              <a:t> </a:t>
            </a:r>
            <a:r>
              <a:rPr spc="-20" dirty="0"/>
              <a:t>notebook</a:t>
            </a:r>
            <a:r>
              <a:rPr spc="85" dirty="0"/>
              <a:t> </a:t>
            </a:r>
            <a:r>
              <a:rPr spc="-65" dirty="0"/>
              <a:t>is </a:t>
            </a:r>
            <a:r>
              <a:rPr lang="en-IN" sz="1800" spc="-60" dirty="0">
                <a:solidFill>
                  <a:srgbClr val="0462C1"/>
                </a:solidFill>
                <a:hlinkClick r:id="rId2"/>
              </a:rPr>
              <a:t>https://github.com/mushfi02/Applied-Data-Science-Project/blob/main/Hands-on%20Lab_%20Data%20Wrangling.ipynb</a:t>
            </a:r>
            <a:endParaRPr sz="18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128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55" dirty="0"/>
              <a:t> </a:t>
            </a:r>
            <a:r>
              <a:rPr sz="3700" spc="-85" dirty="0"/>
              <a:t>Wrangling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511884"/>
            <a:ext cx="4813935" cy="2037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6305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114" dirty="0"/>
              <a:t> </a:t>
            </a:r>
            <a:r>
              <a:rPr sz="3700" dirty="0"/>
              <a:t>with</a:t>
            </a:r>
            <a:r>
              <a:rPr sz="3700" spc="114" dirty="0"/>
              <a:t> </a:t>
            </a:r>
            <a:r>
              <a:rPr sz="3700" spc="-114" dirty="0"/>
              <a:t>Data</a:t>
            </a:r>
            <a:r>
              <a:rPr sz="3700" spc="130" dirty="0"/>
              <a:t> </a:t>
            </a:r>
            <a:r>
              <a:rPr sz="3700" spc="-75" dirty="0"/>
              <a:t>Visualization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6175375" y="4590999"/>
            <a:ext cx="5203825" cy="14587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9939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IN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https://github.com/mushfi02/Applied-Data-Science-Project/blob/main/Jupyter_Labs_EDA_Data_Visualization.ipynb</a:t>
            </a:r>
            <a:r>
              <a:rPr lang="en-IN" spc="-60" dirty="0">
                <a:solidFill>
                  <a:srgbClr val="0462C1"/>
                </a:solidFill>
                <a:latin typeface="Microsoft Sans Serif"/>
                <a:cs typeface="Microsoft Sans Serif"/>
              </a:rPr>
              <a:t>                    			  </a:t>
            </a:r>
            <a:r>
              <a:rPr lang="en-IN"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lang="en-IN" sz="16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669791"/>
            <a:ext cx="5001768" cy="27569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1495044"/>
            <a:ext cx="5189220" cy="296570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3510"/>
            <a:ext cx="9271000" cy="45796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62865" indent="-228600">
              <a:lnSpc>
                <a:spcPct val="101099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https://github.com/mushfi02/Applied-Data-Science-Project/blob/main/EDA%20with%20SQL%20sqllite%20lab.ipynb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65" dirty="0"/>
              <a:t>EDA</a:t>
            </a:r>
            <a:r>
              <a:rPr sz="3700" spc="95" dirty="0"/>
              <a:t> </a:t>
            </a:r>
            <a:r>
              <a:rPr sz="3700" dirty="0"/>
              <a:t>with</a:t>
            </a:r>
            <a:r>
              <a:rPr sz="3700" spc="95" dirty="0"/>
              <a:t> </a:t>
            </a:r>
            <a:r>
              <a:rPr sz="3700" spc="-325" dirty="0"/>
              <a:t>SQL</a:t>
            </a:r>
            <a:endParaRPr sz="3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90217"/>
            <a:ext cx="10285730" cy="4557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3975" indent="-228600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53365" indent="-228600">
              <a:lnSpc>
                <a:spcPts val="238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7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8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 dirty="0">
              <a:latin typeface="Microsoft Sans Serif"/>
              <a:cs typeface="Microsoft Sans Serif"/>
            </a:endParaRPr>
          </a:p>
          <a:p>
            <a:pPr marL="241300" marR="665480" indent="-228600">
              <a:lnSpc>
                <a:spcPct val="80000"/>
              </a:lnSpc>
              <a:spcBef>
                <a:spcPts val="10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lang="en-US"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	 </a:t>
            </a:r>
            <a:r>
              <a:rPr lang="en-US" spc="-6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https://github.com/mushfi02/Applied-Data-Science-Project/blob/main/Lab_Jupyter_Launch_Site_Location.ipynb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0" dirty="0"/>
              <a:t> </a:t>
            </a:r>
            <a:r>
              <a:rPr sz="3700" spc="-175" dirty="0"/>
              <a:t>an</a:t>
            </a:r>
            <a:r>
              <a:rPr sz="3700" spc="125" dirty="0"/>
              <a:t> </a:t>
            </a:r>
            <a:r>
              <a:rPr sz="3700" spc="-85" dirty="0"/>
              <a:t>Interactive</a:t>
            </a:r>
            <a:r>
              <a:rPr sz="3700" spc="125" dirty="0"/>
              <a:t> </a:t>
            </a:r>
            <a:r>
              <a:rPr sz="3700" spc="-140" dirty="0"/>
              <a:t>Map</a:t>
            </a:r>
            <a:r>
              <a:rPr sz="3700" spc="13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90" dirty="0"/>
              <a:t>Folium</a:t>
            </a:r>
            <a:endParaRPr sz="3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183" y="1663807"/>
            <a:ext cx="9515475" cy="3015569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238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51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lang="en-US"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 App  -	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20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indent="-229235">
              <a:lnSpc>
                <a:spcPts val="2510"/>
              </a:lnSpc>
              <a:spcBef>
                <a:spcPts val="10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lang="en-IN" sz="2200" dirty="0">
                <a:latin typeface="Microsoft Sans Serif"/>
                <a:cs typeface="Microsoft Sans Serif"/>
                <a:hlinkClick r:id="rId2"/>
              </a:rPr>
              <a:t>https://github.com/mushfi02/Applied-Data-Science-Project/blob/main/spacex_dash_app.py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431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45" dirty="0"/>
              <a:t>Build</a:t>
            </a:r>
            <a:r>
              <a:rPr sz="3700" spc="135" dirty="0"/>
              <a:t> </a:t>
            </a:r>
            <a:r>
              <a:rPr sz="3700" spc="-250" dirty="0"/>
              <a:t>a</a:t>
            </a:r>
            <a:r>
              <a:rPr sz="3700" spc="114" dirty="0"/>
              <a:t> </a:t>
            </a:r>
            <a:r>
              <a:rPr sz="3700" spc="-100" dirty="0"/>
              <a:t>Dashboard</a:t>
            </a:r>
            <a:r>
              <a:rPr sz="3700" spc="160" dirty="0"/>
              <a:t> </a:t>
            </a:r>
            <a:r>
              <a:rPr sz="3700" dirty="0"/>
              <a:t>with</a:t>
            </a:r>
            <a:r>
              <a:rPr sz="3700" spc="125" dirty="0"/>
              <a:t> </a:t>
            </a:r>
            <a:r>
              <a:rPr sz="3700" spc="-55" dirty="0"/>
              <a:t>Plotly</a:t>
            </a:r>
            <a:r>
              <a:rPr sz="3700" spc="135" dirty="0"/>
              <a:t> </a:t>
            </a:r>
            <a:r>
              <a:rPr sz="3700" spc="-180" dirty="0"/>
              <a:t>Dash</a:t>
            </a:r>
            <a:endParaRPr sz="3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440545" cy="37033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5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32410" indent="-228600">
              <a:lnSpc>
                <a:spcPct val="101099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0462C1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https://github.com/mushfi02/Applied-Data-Science-Project/blob/main/SpaceX_Machine_Learning_Prediction.ipynb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7500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Predictive</a:t>
            </a:r>
            <a:r>
              <a:rPr sz="3700" spc="150" dirty="0"/>
              <a:t> </a:t>
            </a:r>
            <a:r>
              <a:rPr sz="3700" spc="-130" dirty="0"/>
              <a:t>Analysis</a:t>
            </a:r>
            <a:r>
              <a:rPr sz="3700" spc="155" dirty="0"/>
              <a:t> </a:t>
            </a:r>
            <a:r>
              <a:rPr sz="3700" spc="-125" dirty="0"/>
              <a:t>(Classification)</a:t>
            </a:r>
            <a:endParaRPr sz="3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988" y="1645555"/>
            <a:ext cx="5120005" cy="156654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/>
              <a:t>Results</a:t>
            </a:r>
            <a:endParaRPr sz="3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5" dirty="0"/>
              <a:t> </a:t>
            </a:r>
            <a:r>
              <a:rPr sz="3700" spc="-120" dirty="0"/>
              <a:t>Number</a:t>
            </a:r>
            <a:r>
              <a:rPr sz="3700" spc="145" dirty="0"/>
              <a:t> </a:t>
            </a:r>
            <a:r>
              <a:rPr sz="3700" spc="-180" dirty="0"/>
              <a:t>vs.</a:t>
            </a:r>
            <a:r>
              <a:rPr sz="3700" spc="130" dirty="0"/>
              <a:t> </a:t>
            </a:r>
            <a:r>
              <a:rPr sz="3700" spc="-160" dirty="0"/>
              <a:t>Launch</a:t>
            </a:r>
            <a:r>
              <a:rPr sz="3700" spc="145" dirty="0"/>
              <a:t> </a:t>
            </a:r>
            <a:r>
              <a:rPr sz="3700" spc="-130" dirty="0"/>
              <a:t>Site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3943" y="1368678"/>
            <a:ext cx="203200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sz="3200" spc="-125" dirty="0"/>
              <a:t>Payload</a:t>
            </a:r>
            <a:r>
              <a:rPr sz="3200" spc="70" dirty="0"/>
              <a:t> </a:t>
            </a:r>
            <a:r>
              <a:rPr sz="3200" spc="-155" dirty="0"/>
              <a:t>vs. </a:t>
            </a:r>
            <a:r>
              <a:rPr sz="3200" spc="-835" dirty="0"/>
              <a:t> </a:t>
            </a:r>
            <a:r>
              <a:rPr sz="3200" spc="-135" dirty="0"/>
              <a:t>Launch</a:t>
            </a:r>
            <a:r>
              <a:rPr sz="3200" spc="50" dirty="0"/>
              <a:t> </a:t>
            </a:r>
            <a:r>
              <a:rPr sz="3200" spc="-110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24350" y="767333"/>
            <a:ext cx="18415" cy="5410200"/>
          </a:xfrm>
          <a:custGeom>
            <a:avLst/>
            <a:gdLst/>
            <a:ahLst/>
            <a:cxnLst/>
            <a:rect l="l" t="t" r="r" b="b"/>
            <a:pathLst>
              <a:path w="18414" h="5410200">
                <a:moveTo>
                  <a:pt x="0" y="5410200"/>
                </a:moveTo>
                <a:lnTo>
                  <a:pt x="18287" y="5410200"/>
                </a:lnTo>
                <a:lnTo>
                  <a:pt x="18287" y="0"/>
                </a:lnTo>
                <a:lnTo>
                  <a:pt x="0" y="0"/>
                </a:lnTo>
                <a:lnTo>
                  <a:pt x="0" y="5410200"/>
                </a:lnTo>
                <a:close/>
              </a:path>
            </a:pathLst>
          </a:custGeom>
          <a:ln w="41274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9565" y="3179064"/>
            <a:ext cx="6778010" cy="2374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5919" y="1195220"/>
            <a:ext cx="6533425" cy="15814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0861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640" y="1951126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14630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70" dirty="0"/>
              <a:t>Outline</a:t>
            </a:r>
            <a:endParaRPr sz="3700"/>
          </a:p>
        </p:txBody>
      </p:sp>
      <p:sp>
        <p:nvSpPr>
          <p:cNvPr id="5" name="object 5"/>
          <p:cNvSpPr txBox="1"/>
          <p:nvPr/>
        </p:nvSpPr>
        <p:spPr>
          <a:xfrm>
            <a:off x="916939" y="5878474"/>
            <a:ext cx="780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 err="1">
                <a:latin typeface="Microsoft Sans Serif"/>
                <a:cs typeface="Microsoft Sans Serif"/>
              </a:rPr>
              <a:t>Github</a:t>
            </a:r>
            <a:r>
              <a:rPr lang="en-US" spc="-50" dirty="0">
                <a:latin typeface="Microsoft Sans Serif"/>
                <a:cs typeface="Microsoft Sans Serif"/>
              </a:rPr>
              <a:t> -</a:t>
            </a:r>
            <a:r>
              <a:rPr lang="en-IN" sz="1800" spc="-50" dirty="0">
                <a:solidFill>
                  <a:srgbClr val="E7E6E6"/>
                </a:solidFill>
                <a:latin typeface="Microsoft Sans Serif"/>
                <a:cs typeface="Microsoft Sans Serif"/>
              </a:rPr>
              <a:t>:</a:t>
            </a:r>
            <a:r>
              <a:rPr lang="en-IN" sz="1800" spc="-50" dirty="0">
                <a:latin typeface="Microsoft Sans Serif"/>
                <a:cs typeface="Microsoft Sans Serif"/>
                <a:hlinkClick r:id="rId2"/>
              </a:rPr>
              <a:t>https://github.com/mushfi02/Applied-Data-Science-Project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3886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Success</a:t>
            </a:r>
            <a:r>
              <a:rPr spc="120" dirty="0"/>
              <a:t> </a:t>
            </a:r>
            <a:r>
              <a:rPr spc="-204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25" dirty="0"/>
              <a:t> </a:t>
            </a:r>
            <a:r>
              <a:rPr spc="-18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2362" y="2275277"/>
            <a:ext cx="6484447" cy="337729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Flight</a:t>
            </a:r>
            <a:r>
              <a:rPr sz="3700" spc="140" dirty="0"/>
              <a:t> </a:t>
            </a:r>
            <a:r>
              <a:rPr sz="3700" spc="-120" dirty="0"/>
              <a:t>Number</a:t>
            </a:r>
            <a:r>
              <a:rPr sz="3700" spc="140" dirty="0"/>
              <a:t> </a:t>
            </a:r>
            <a:r>
              <a:rPr sz="3700" spc="-180" dirty="0"/>
              <a:t>vs.</a:t>
            </a:r>
            <a:r>
              <a:rPr sz="3700" spc="120" dirty="0"/>
              <a:t> </a:t>
            </a:r>
            <a:r>
              <a:rPr sz="3700" spc="-10" dirty="0"/>
              <a:t>Orbit</a:t>
            </a:r>
            <a:r>
              <a:rPr sz="3700" spc="140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40" dirty="0"/>
              <a:t>Payload</a:t>
            </a:r>
            <a:r>
              <a:rPr sz="3700" spc="110" dirty="0"/>
              <a:t> </a:t>
            </a:r>
            <a:r>
              <a:rPr sz="3700" spc="-180" dirty="0"/>
              <a:t>vs.</a:t>
            </a:r>
            <a:r>
              <a:rPr sz="3700" spc="105" dirty="0"/>
              <a:t> </a:t>
            </a:r>
            <a:r>
              <a:rPr sz="3700" spc="-10" dirty="0"/>
              <a:t>Orbit</a:t>
            </a:r>
            <a:r>
              <a:rPr sz="3700" spc="135" dirty="0"/>
              <a:t> </a:t>
            </a:r>
            <a:r>
              <a:rPr sz="3700" spc="-190" dirty="0"/>
              <a:t>Type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22</a:t>
            </a:fld>
            <a:endParaRPr spc="7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56413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25" dirty="0"/>
              <a:t> </a:t>
            </a:r>
            <a:r>
              <a:rPr spc="-245" dirty="0"/>
              <a:t>Success</a:t>
            </a:r>
            <a:r>
              <a:rPr spc="125" dirty="0"/>
              <a:t> </a:t>
            </a:r>
            <a:r>
              <a:rPr spc="-150" dirty="0"/>
              <a:t>Yearly</a:t>
            </a:r>
            <a:r>
              <a:rPr spc="130" dirty="0"/>
              <a:t> </a:t>
            </a:r>
            <a:r>
              <a:rPr spc="-130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63248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67385"/>
            <a:ext cx="44888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10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30" dirty="0"/>
              <a:t>Site</a:t>
            </a:r>
            <a:r>
              <a:rPr sz="3700" spc="114" dirty="0"/>
              <a:t> </a:t>
            </a:r>
            <a:r>
              <a:rPr sz="3700" spc="-225" dirty="0"/>
              <a:t>Names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2172" y="1766061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5001" y="2326159"/>
            <a:ext cx="6193870" cy="3287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63248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5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229" dirty="0"/>
              <a:t>Names</a:t>
            </a:r>
            <a:r>
              <a:rPr sz="3700" spc="140" dirty="0"/>
              <a:t> </a:t>
            </a:r>
            <a:r>
              <a:rPr sz="3700" spc="-95" dirty="0"/>
              <a:t>Begin</a:t>
            </a:r>
            <a:r>
              <a:rPr sz="3700" spc="120" dirty="0"/>
              <a:t> </a:t>
            </a:r>
            <a:r>
              <a:rPr sz="3700" dirty="0"/>
              <a:t>with</a:t>
            </a:r>
            <a:r>
              <a:rPr sz="3700" spc="135" dirty="0"/>
              <a:t> </a:t>
            </a:r>
            <a:r>
              <a:rPr sz="3700" spc="-240" dirty="0"/>
              <a:t>'CCA'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3883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95" dirty="0"/>
              <a:t>Total</a:t>
            </a:r>
            <a:r>
              <a:rPr sz="3700" spc="105" dirty="0"/>
              <a:t> </a:t>
            </a:r>
            <a:r>
              <a:rPr sz="3700" spc="-145" dirty="0"/>
              <a:t>Payload</a:t>
            </a:r>
            <a:r>
              <a:rPr sz="3700" spc="125" dirty="0"/>
              <a:t> </a:t>
            </a:r>
            <a:r>
              <a:rPr sz="3700" spc="-229" dirty="0"/>
              <a:t>Mass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659" y="582929"/>
            <a:ext cx="2753995" cy="160401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125" dirty="0"/>
              <a:t>Average </a:t>
            </a:r>
            <a:r>
              <a:rPr sz="3700" spc="-120" dirty="0"/>
              <a:t> </a:t>
            </a:r>
            <a:r>
              <a:rPr sz="3700" spc="-140" dirty="0"/>
              <a:t>Payload</a:t>
            </a:r>
            <a:r>
              <a:rPr sz="3700" spc="35" dirty="0"/>
              <a:t> </a:t>
            </a:r>
            <a:r>
              <a:rPr sz="3700" spc="-225" dirty="0"/>
              <a:t>Mass </a:t>
            </a:r>
            <a:r>
              <a:rPr sz="3700" spc="-965" dirty="0"/>
              <a:t> </a:t>
            </a:r>
            <a:r>
              <a:rPr sz="3700" spc="-70" dirty="0"/>
              <a:t>by</a:t>
            </a:r>
            <a:r>
              <a:rPr sz="3700" spc="114" dirty="0"/>
              <a:t> </a:t>
            </a:r>
            <a:r>
              <a:rPr sz="3700" spc="-65" dirty="0"/>
              <a:t>F9</a:t>
            </a:r>
            <a:r>
              <a:rPr sz="3700" spc="120" dirty="0"/>
              <a:t> </a:t>
            </a:r>
            <a:r>
              <a:rPr sz="3700" spc="15" dirty="0"/>
              <a:t>v1.1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727659" y="2426335"/>
            <a:ext cx="3178810" cy="11544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9055" y="0"/>
            <a:ext cx="7553325" cy="6858000"/>
            <a:chOff x="463905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905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2944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2944" y="6858000"/>
                  </a:lnTo>
                  <a:lnTo>
                    <a:pt x="7552944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23687" y="6299549"/>
              <a:ext cx="6583680" cy="0"/>
            </a:xfrm>
            <a:custGeom>
              <a:avLst/>
              <a:gdLst/>
              <a:ahLst/>
              <a:cxnLst/>
              <a:rect l="l" t="t" r="r" b="b"/>
              <a:pathLst>
                <a:path w="6583680">
                  <a:moveTo>
                    <a:pt x="0" y="0"/>
                  </a:moveTo>
                  <a:lnTo>
                    <a:pt x="6583679" y="0"/>
                  </a:lnTo>
                </a:path>
              </a:pathLst>
            </a:custGeom>
            <a:ln w="4762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709749" y="557783"/>
              <a:ext cx="0" cy="5739765"/>
            </a:xfrm>
            <a:custGeom>
              <a:avLst/>
              <a:gdLst/>
              <a:ahLst/>
              <a:cxnLst/>
              <a:rect l="l" t="t" r="r" b="b"/>
              <a:pathLst>
                <a:path h="5739765">
                  <a:moveTo>
                    <a:pt x="0" y="0"/>
                  </a:moveTo>
                  <a:lnTo>
                    <a:pt x="0" y="5739383"/>
                  </a:lnTo>
                </a:path>
              </a:pathLst>
            </a:custGeom>
            <a:ln w="4762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6583679" y="0"/>
                  </a:moveTo>
                  <a:lnTo>
                    <a:pt x="0" y="0"/>
                  </a:lnTo>
                  <a:lnTo>
                    <a:pt x="0" y="5739384"/>
                  </a:lnTo>
                  <a:lnTo>
                    <a:pt x="6583679" y="5739384"/>
                  </a:lnTo>
                  <a:lnTo>
                    <a:pt x="65836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23687" y="557783"/>
              <a:ext cx="6583680" cy="5739765"/>
            </a:xfrm>
            <a:custGeom>
              <a:avLst/>
              <a:gdLst/>
              <a:ahLst/>
              <a:cxnLst/>
              <a:rect l="l" t="t" r="r" b="b"/>
              <a:pathLst>
                <a:path w="6583680" h="5739765">
                  <a:moveTo>
                    <a:pt x="0" y="5739384"/>
                  </a:moveTo>
                  <a:lnTo>
                    <a:pt x="6583679" y="5739384"/>
                  </a:lnTo>
                  <a:lnTo>
                    <a:pt x="6583679" y="0"/>
                  </a:lnTo>
                  <a:lnTo>
                    <a:pt x="0" y="0"/>
                  </a:lnTo>
                  <a:lnTo>
                    <a:pt x="0" y="5739384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5627" y="2217420"/>
              <a:ext cx="6019800" cy="242011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172" y="547573"/>
            <a:ext cx="73539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First</a:t>
            </a:r>
            <a:r>
              <a:rPr spc="105" dirty="0"/>
              <a:t> </a:t>
            </a:r>
            <a:r>
              <a:rPr spc="-175" dirty="0"/>
              <a:t>Successful</a:t>
            </a:r>
            <a:r>
              <a:rPr spc="140" dirty="0"/>
              <a:t> </a:t>
            </a:r>
            <a:r>
              <a:rPr spc="-114" dirty="0"/>
              <a:t>Ground</a:t>
            </a:r>
            <a:r>
              <a:rPr spc="110" dirty="0"/>
              <a:t> </a:t>
            </a:r>
            <a:r>
              <a:rPr spc="-70" dirty="0"/>
              <a:t>Landing</a:t>
            </a:r>
            <a:r>
              <a:rPr spc="105" dirty="0"/>
              <a:t> </a:t>
            </a:r>
            <a:r>
              <a:rPr spc="-10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66700" marR="30480" indent="-229235">
              <a:lnSpc>
                <a:spcPct val="90000"/>
              </a:lnSpc>
              <a:spcBef>
                <a:spcPts val="31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4" h="2018029">
                <a:moveTo>
                  <a:pt x="1014056" y="1370545"/>
                </a:moveTo>
                <a:lnTo>
                  <a:pt x="832510" y="1189012"/>
                </a:lnTo>
                <a:lnTo>
                  <a:pt x="1013460" y="1008888"/>
                </a:lnTo>
                <a:lnTo>
                  <a:pt x="0" y="0"/>
                </a:lnTo>
                <a:lnTo>
                  <a:pt x="0" y="2017776"/>
                </a:lnTo>
                <a:lnTo>
                  <a:pt x="488391" y="1531594"/>
                </a:lnTo>
                <a:lnTo>
                  <a:pt x="670699" y="1713890"/>
                </a:lnTo>
                <a:lnTo>
                  <a:pt x="1014056" y="1370545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20" h="1935480">
                <a:moveTo>
                  <a:pt x="972693" y="0"/>
                </a:moveTo>
                <a:lnTo>
                  <a:pt x="381" y="967740"/>
                </a:lnTo>
                <a:lnTo>
                  <a:pt x="177482" y="1144016"/>
                </a:lnTo>
                <a:lnTo>
                  <a:pt x="0" y="1321562"/>
                </a:lnTo>
                <a:lnTo>
                  <a:pt x="348615" y="1670177"/>
                </a:lnTo>
                <a:lnTo>
                  <a:pt x="526986" y="1491881"/>
                </a:lnTo>
                <a:lnTo>
                  <a:pt x="972693" y="1935480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0" y="0"/>
                </a:moveTo>
                <a:lnTo>
                  <a:pt x="0" y="1935479"/>
                </a:lnTo>
                <a:lnTo>
                  <a:pt x="972312" y="967739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55" dirty="0"/>
              <a:t> </a:t>
            </a:r>
            <a:r>
              <a:rPr spc="-80" dirty="0"/>
              <a:t>Drone</a:t>
            </a:r>
            <a:r>
              <a:rPr spc="135" dirty="0"/>
              <a:t> </a:t>
            </a:r>
            <a:r>
              <a:rPr spc="-130" dirty="0"/>
              <a:t>Ship</a:t>
            </a:r>
            <a:r>
              <a:rPr spc="135" dirty="0"/>
              <a:t> </a:t>
            </a:r>
            <a:r>
              <a:rPr spc="-75" dirty="0"/>
              <a:t>Landing</a:t>
            </a:r>
            <a:r>
              <a:rPr spc="14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140" dirty="0"/>
              <a:t>Payload</a:t>
            </a:r>
            <a:r>
              <a:rPr spc="145" dirty="0"/>
              <a:t> </a:t>
            </a:r>
            <a:r>
              <a:rPr spc="-90" dirty="0"/>
              <a:t>between </a:t>
            </a:r>
            <a:r>
              <a:rPr spc="-940" dirty="0"/>
              <a:t> </a:t>
            </a:r>
            <a:r>
              <a:rPr spc="170" dirty="0"/>
              <a:t>4000</a:t>
            </a:r>
            <a:r>
              <a:rPr spc="140" dirty="0"/>
              <a:t> </a:t>
            </a:r>
            <a:r>
              <a:rPr spc="-105" dirty="0"/>
              <a:t>and</a:t>
            </a:r>
            <a:r>
              <a:rPr spc="125" dirty="0"/>
              <a:t> </a:t>
            </a:r>
            <a:r>
              <a:rPr spc="170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387490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14472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5" dirty="0"/>
              <a:t>Executive</a:t>
            </a:r>
            <a:r>
              <a:rPr sz="3700" spc="85" dirty="0"/>
              <a:t> </a:t>
            </a:r>
            <a:r>
              <a:rPr sz="3700" spc="-200" dirty="0"/>
              <a:t>Summary</a:t>
            </a:r>
            <a:endParaRPr sz="37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90" dirty="0"/>
              <a:t>Total</a:t>
            </a:r>
            <a:r>
              <a:rPr spc="120" dirty="0"/>
              <a:t> </a:t>
            </a:r>
            <a:r>
              <a:rPr spc="-110" dirty="0"/>
              <a:t>Number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75" dirty="0"/>
              <a:t>Successful</a:t>
            </a:r>
            <a:r>
              <a:rPr spc="140" dirty="0"/>
              <a:t> </a:t>
            </a:r>
            <a:r>
              <a:rPr spc="-105" dirty="0"/>
              <a:t>and</a:t>
            </a:r>
            <a:r>
              <a:rPr spc="120" dirty="0"/>
              <a:t> </a:t>
            </a:r>
            <a:r>
              <a:rPr spc="-105" dirty="0"/>
              <a:t>Failure</a:t>
            </a:r>
            <a:r>
              <a:rPr spc="110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4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603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4040" cy="6858000"/>
          </a:xfrm>
          <a:custGeom>
            <a:avLst/>
            <a:gdLst/>
            <a:ahLst/>
            <a:cxnLst/>
            <a:rect l="l" t="t" r="r" b="b"/>
            <a:pathLst>
              <a:path w="5654040" h="6858000">
                <a:moveTo>
                  <a:pt x="5163820" y="0"/>
                </a:moveTo>
                <a:lnTo>
                  <a:pt x="0" y="0"/>
                </a:lnTo>
                <a:lnTo>
                  <a:pt x="0" y="6857999"/>
                </a:lnTo>
                <a:lnTo>
                  <a:pt x="5654040" y="6857997"/>
                </a:lnTo>
                <a:lnTo>
                  <a:pt x="4722241" y="6857997"/>
                </a:lnTo>
                <a:lnTo>
                  <a:pt x="4704588" y="6843646"/>
                </a:lnTo>
                <a:lnTo>
                  <a:pt x="4700006" y="6838021"/>
                </a:lnTo>
                <a:lnTo>
                  <a:pt x="4697555" y="6831944"/>
                </a:lnTo>
                <a:lnTo>
                  <a:pt x="4697890" y="6825243"/>
                </a:lnTo>
                <a:lnTo>
                  <a:pt x="4701667" y="6817744"/>
                </a:lnTo>
                <a:lnTo>
                  <a:pt x="4693068" y="6793453"/>
                </a:lnTo>
                <a:lnTo>
                  <a:pt x="4691078" y="6784271"/>
                </a:lnTo>
                <a:lnTo>
                  <a:pt x="4694826" y="6777285"/>
                </a:lnTo>
                <a:lnTo>
                  <a:pt x="4703445" y="6759581"/>
                </a:lnTo>
                <a:lnTo>
                  <a:pt x="4700244" y="6742570"/>
                </a:lnTo>
                <a:lnTo>
                  <a:pt x="4696126" y="6730314"/>
                </a:lnTo>
                <a:lnTo>
                  <a:pt x="4692747" y="6719121"/>
                </a:lnTo>
                <a:lnTo>
                  <a:pt x="4691761" y="6705295"/>
                </a:lnTo>
                <a:lnTo>
                  <a:pt x="4689034" y="6686648"/>
                </a:lnTo>
                <a:lnTo>
                  <a:pt x="4687760" y="6672630"/>
                </a:lnTo>
                <a:lnTo>
                  <a:pt x="4685438" y="6658860"/>
                </a:lnTo>
                <a:lnTo>
                  <a:pt x="4679569" y="6640957"/>
                </a:lnTo>
                <a:lnTo>
                  <a:pt x="4673538" y="6609607"/>
                </a:lnTo>
                <a:lnTo>
                  <a:pt x="4672472" y="6585858"/>
                </a:lnTo>
                <a:lnTo>
                  <a:pt x="4675378" y="6541312"/>
                </a:lnTo>
                <a:lnTo>
                  <a:pt x="4672641" y="6500712"/>
                </a:lnTo>
                <a:lnTo>
                  <a:pt x="4666916" y="6456632"/>
                </a:lnTo>
                <a:lnTo>
                  <a:pt x="4653407" y="6370256"/>
                </a:lnTo>
                <a:lnTo>
                  <a:pt x="4646072" y="6331777"/>
                </a:lnTo>
                <a:lnTo>
                  <a:pt x="4637595" y="6295085"/>
                </a:lnTo>
                <a:lnTo>
                  <a:pt x="4631118" y="6259649"/>
                </a:lnTo>
                <a:lnTo>
                  <a:pt x="4629785" y="6224943"/>
                </a:lnTo>
                <a:lnTo>
                  <a:pt x="4626102" y="6089688"/>
                </a:lnTo>
                <a:lnTo>
                  <a:pt x="4620962" y="6050534"/>
                </a:lnTo>
                <a:lnTo>
                  <a:pt x="4615275" y="6018871"/>
                </a:lnTo>
                <a:lnTo>
                  <a:pt x="4614779" y="5993692"/>
                </a:lnTo>
                <a:lnTo>
                  <a:pt x="4625213" y="5973991"/>
                </a:lnTo>
                <a:lnTo>
                  <a:pt x="4622139" y="5956603"/>
                </a:lnTo>
                <a:lnTo>
                  <a:pt x="4625768" y="5950172"/>
                </a:lnTo>
                <a:lnTo>
                  <a:pt x="4630231" y="5947112"/>
                </a:lnTo>
                <a:lnTo>
                  <a:pt x="4629658" y="5939840"/>
                </a:lnTo>
                <a:lnTo>
                  <a:pt x="4610354" y="5906465"/>
                </a:lnTo>
                <a:lnTo>
                  <a:pt x="4606036" y="5862701"/>
                </a:lnTo>
                <a:lnTo>
                  <a:pt x="4605928" y="5850711"/>
                </a:lnTo>
                <a:lnTo>
                  <a:pt x="4606321" y="5845257"/>
                </a:lnTo>
                <a:lnTo>
                  <a:pt x="4607429" y="5838680"/>
                </a:lnTo>
                <a:lnTo>
                  <a:pt x="4609465" y="5823318"/>
                </a:lnTo>
                <a:lnTo>
                  <a:pt x="4608322" y="5769229"/>
                </a:lnTo>
                <a:lnTo>
                  <a:pt x="4612364" y="5744365"/>
                </a:lnTo>
                <a:lnTo>
                  <a:pt x="4618448" y="5691372"/>
                </a:lnTo>
                <a:lnTo>
                  <a:pt x="4622419" y="5667895"/>
                </a:lnTo>
                <a:lnTo>
                  <a:pt x="4620978" y="5651512"/>
                </a:lnTo>
                <a:lnTo>
                  <a:pt x="4626705" y="5633042"/>
                </a:lnTo>
                <a:lnTo>
                  <a:pt x="4634384" y="5613669"/>
                </a:lnTo>
                <a:lnTo>
                  <a:pt x="4638802" y="5594578"/>
                </a:lnTo>
                <a:lnTo>
                  <a:pt x="4634408" y="5552032"/>
                </a:lnTo>
                <a:lnTo>
                  <a:pt x="4634611" y="5527767"/>
                </a:lnTo>
                <a:lnTo>
                  <a:pt x="4636051" y="5504306"/>
                </a:lnTo>
                <a:lnTo>
                  <a:pt x="4635373" y="5464175"/>
                </a:lnTo>
                <a:lnTo>
                  <a:pt x="4630517" y="5412934"/>
                </a:lnTo>
                <a:lnTo>
                  <a:pt x="4626149" y="5358955"/>
                </a:lnTo>
                <a:lnTo>
                  <a:pt x="4619498" y="5269738"/>
                </a:lnTo>
                <a:lnTo>
                  <a:pt x="4616989" y="5242941"/>
                </a:lnTo>
                <a:lnTo>
                  <a:pt x="4614957" y="5225097"/>
                </a:lnTo>
                <a:lnTo>
                  <a:pt x="4614211" y="5214874"/>
                </a:lnTo>
                <a:lnTo>
                  <a:pt x="4615561" y="5210937"/>
                </a:lnTo>
                <a:lnTo>
                  <a:pt x="4599741" y="5178859"/>
                </a:lnTo>
                <a:lnTo>
                  <a:pt x="4599400" y="5153961"/>
                </a:lnTo>
                <a:lnTo>
                  <a:pt x="4604059" y="5132659"/>
                </a:lnTo>
                <a:lnTo>
                  <a:pt x="4603242" y="5111369"/>
                </a:lnTo>
                <a:lnTo>
                  <a:pt x="4606768" y="5074626"/>
                </a:lnTo>
                <a:lnTo>
                  <a:pt x="4609544" y="5048027"/>
                </a:lnTo>
                <a:lnTo>
                  <a:pt x="4611010" y="5027572"/>
                </a:lnTo>
                <a:lnTo>
                  <a:pt x="4610608" y="5009261"/>
                </a:lnTo>
                <a:lnTo>
                  <a:pt x="4623677" y="4989258"/>
                </a:lnTo>
                <a:lnTo>
                  <a:pt x="4640008" y="4968970"/>
                </a:lnTo>
                <a:lnTo>
                  <a:pt x="4649862" y="4947967"/>
                </a:lnTo>
                <a:lnTo>
                  <a:pt x="4643501" y="4925822"/>
                </a:lnTo>
                <a:lnTo>
                  <a:pt x="4653420" y="4922055"/>
                </a:lnTo>
                <a:lnTo>
                  <a:pt x="4651613" y="4907788"/>
                </a:lnTo>
                <a:lnTo>
                  <a:pt x="4649019" y="4890567"/>
                </a:lnTo>
                <a:lnTo>
                  <a:pt x="4656582" y="4877943"/>
                </a:lnTo>
                <a:lnTo>
                  <a:pt x="4666162" y="4871809"/>
                </a:lnTo>
                <a:lnTo>
                  <a:pt x="4669790" y="4863544"/>
                </a:lnTo>
                <a:lnTo>
                  <a:pt x="4670655" y="4854065"/>
                </a:lnTo>
                <a:lnTo>
                  <a:pt x="4671949" y="4844288"/>
                </a:lnTo>
                <a:lnTo>
                  <a:pt x="4683500" y="4824585"/>
                </a:lnTo>
                <a:lnTo>
                  <a:pt x="4691776" y="4791440"/>
                </a:lnTo>
                <a:lnTo>
                  <a:pt x="4695219" y="4756937"/>
                </a:lnTo>
                <a:lnTo>
                  <a:pt x="4692269" y="4733163"/>
                </a:lnTo>
                <a:lnTo>
                  <a:pt x="4697483" y="4698882"/>
                </a:lnTo>
                <a:lnTo>
                  <a:pt x="4702175" y="4673139"/>
                </a:lnTo>
                <a:lnTo>
                  <a:pt x="4704199" y="4650420"/>
                </a:lnTo>
                <a:lnTo>
                  <a:pt x="4701413" y="4625213"/>
                </a:lnTo>
                <a:lnTo>
                  <a:pt x="4700222" y="4600203"/>
                </a:lnTo>
                <a:lnTo>
                  <a:pt x="4702651" y="4579064"/>
                </a:lnTo>
                <a:lnTo>
                  <a:pt x="4707985" y="4559472"/>
                </a:lnTo>
                <a:lnTo>
                  <a:pt x="4715510" y="4539107"/>
                </a:lnTo>
                <a:lnTo>
                  <a:pt x="4716018" y="4488561"/>
                </a:lnTo>
                <a:lnTo>
                  <a:pt x="4716601" y="4473672"/>
                </a:lnTo>
                <a:lnTo>
                  <a:pt x="4718780" y="4453937"/>
                </a:lnTo>
                <a:lnTo>
                  <a:pt x="4721482" y="4432178"/>
                </a:lnTo>
                <a:lnTo>
                  <a:pt x="4723638" y="4411218"/>
                </a:lnTo>
                <a:lnTo>
                  <a:pt x="4714345" y="4362126"/>
                </a:lnTo>
                <a:lnTo>
                  <a:pt x="4717780" y="4313475"/>
                </a:lnTo>
                <a:lnTo>
                  <a:pt x="4723477" y="4265753"/>
                </a:lnTo>
                <a:lnTo>
                  <a:pt x="4720971" y="4219448"/>
                </a:lnTo>
                <a:lnTo>
                  <a:pt x="4722780" y="4192242"/>
                </a:lnTo>
                <a:lnTo>
                  <a:pt x="4723681" y="4174504"/>
                </a:lnTo>
                <a:lnTo>
                  <a:pt x="4727399" y="4153236"/>
                </a:lnTo>
                <a:lnTo>
                  <a:pt x="4737657" y="4115442"/>
                </a:lnTo>
                <a:lnTo>
                  <a:pt x="4758182" y="4048125"/>
                </a:lnTo>
                <a:lnTo>
                  <a:pt x="4760525" y="4011412"/>
                </a:lnTo>
                <a:lnTo>
                  <a:pt x="4768072" y="3960828"/>
                </a:lnTo>
                <a:lnTo>
                  <a:pt x="4771880" y="3911411"/>
                </a:lnTo>
                <a:lnTo>
                  <a:pt x="4763008" y="3878199"/>
                </a:lnTo>
                <a:lnTo>
                  <a:pt x="4759672" y="3847988"/>
                </a:lnTo>
                <a:lnTo>
                  <a:pt x="4759372" y="3831971"/>
                </a:lnTo>
                <a:lnTo>
                  <a:pt x="4756096" y="3814048"/>
                </a:lnTo>
                <a:lnTo>
                  <a:pt x="4743831" y="3778123"/>
                </a:lnTo>
                <a:lnTo>
                  <a:pt x="4743116" y="3761944"/>
                </a:lnTo>
                <a:lnTo>
                  <a:pt x="4738401" y="3742515"/>
                </a:lnTo>
                <a:lnTo>
                  <a:pt x="4732972" y="3723205"/>
                </a:lnTo>
                <a:lnTo>
                  <a:pt x="4730115" y="3707383"/>
                </a:lnTo>
                <a:lnTo>
                  <a:pt x="4728706" y="3693925"/>
                </a:lnTo>
                <a:lnTo>
                  <a:pt x="4728178" y="3682111"/>
                </a:lnTo>
                <a:lnTo>
                  <a:pt x="4727956" y="3664585"/>
                </a:lnTo>
                <a:lnTo>
                  <a:pt x="4722749" y="3653028"/>
                </a:lnTo>
                <a:lnTo>
                  <a:pt x="4715637" y="3641217"/>
                </a:lnTo>
                <a:lnTo>
                  <a:pt x="4715637" y="3606038"/>
                </a:lnTo>
                <a:lnTo>
                  <a:pt x="4723130" y="3597275"/>
                </a:lnTo>
                <a:lnTo>
                  <a:pt x="4720336" y="3586353"/>
                </a:lnTo>
                <a:lnTo>
                  <a:pt x="4722749" y="3569716"/>
                </a:lnTo>
                <a:lnTo>
                  <a:pt x="4718685" y="3552190"/>
                </a:lnTo>
                <a:lnTo>
                  <a:pt x="4711573" y="3542029"/>
                </a:lnTo>
                <a:lnTo>
                  <a:pt x="4702556" y="3531235"/>
                </a:lnTo>
                <a:lnTo>
                  <a:pt x="4696206" y="3496437"/>
                </a:lnTo>
                <a:lnTo>
                  <a:pt x="4702175" y="3486912"/>
                </a:lnTo>
                <a:lnTo>
                  <a:pt x="4697476" y="3476371"/>
                </a:lnTo>
                <a:lnTo>
                  <a:pt x="4696825" y="3465256"/>
                </a:lnTo>
                <a:lnTo>
                  <a:pt x="4695825" y="3424554"/>
                </a:lnTo>
                <a:lnTo>
                  <a:pt x="4694047" y="3419855"/>
                </a:lnTo>
                <a:lnTo>
                  <a:pt x="4695571" y="3415157"/>
                </a:lnTo>
                <a:lnTo>
                  <a:pt x="4692142" y="3409823"/>
                </a:lnTo>
                <a:lnTo>
                  <a:pt x="4693793" y="3407029"/>
                </a:lnTo>
                <a:lnTo>
                  <a:pt x="4681474" y="3378962"/>
                </a:lnTo>
                <a:lnTo>
                  <a:pt x="4676140" y="3362960"/>
                </a:lnTo>
                <a:lnTo>
                  <a:pt x="4660265" y="3332099"/>
                </a:lnTo>
                <a:lnTo>
                  <a:pt x="4662297" y="3325622"/>
                </a:lnTo>
                <a:lnTo>
                  <a:pt x="4646168" y="3278124"/>
                </a:lnTo>
                <a:lnTo>
                  <a:pt x="4648327" y="3277235"/>
                </a:lnTo>
                <a:lnTo>
                  <a:pt x="4654169" y="3262629"/>
                </a:lnTo>
                <a:lnTo>
                  <a:pt x="4653026" y="3258692"/>
                </a:lnTo>
                <a:lnTo>
                  <a:pt x="4650593" y="3233951"/>
                </a:lnTo>
                <a:lnTo>
                  <a:pt x="4654518" y="3222497"/>
                </a:lnTo>
                <a:lnTo>
                  <a:pt x="4654490" y="3209615"/>
                </a:lnTo>
                <a:lnTo>
                  <a:pt x="4640199" y="3180588"/>
                </a:lnTo>
                <a:lnTo>
                  <a:pt x="4644485" y="3174103"/>
                </a:lnTo>
                <a:lnTo>
                  <a:pt x="4645723" y="3167475"/>
                </a:lnTo>
                <a:lnTo>
                  <a:pt x="4644199" y="3160228"/>
                </a:lnTo>
                <a:lnTo>
                  <a:pt x="4640199" y="3151886"/>
                </a:lnTo>
                <a:lnTo>
                  <a:pt x="4640589" y="3137275"/>
                </a:lnTo>
                <a:lnTo>
                  <a:pt x="4645040" y="3126724"/>
                </a:lnTo>
                <a:lnTo>
                  <a:pt x="4647039" y="3116720"/>
                </a:lnTo>
                <a:lnTo>
                  <a:pt x="4640072" y="3103753"/>
                </a:lnTo>
                <a:lnTo>
                  <a:pt x="4645247" y="3097224"/>
                </a:lnTo>
                <a:lnTo>
                  <a:pt x="4644993" y="3082099"/>
                </a:lnTo>
                <a:lnTo>
                  <a:pt x="4645072" y="3068212"/>
                </a:lnTo>
                <a:lnTo>
                  <a:pt x="4651248" y="3065399"/>
                </a:lnTo>
                <a:lnTo>
                  <a:pt x="4648160" y="3054244"/>
                </a:lnTo>
                <a:lnTo>
                  <a:pt x="4642453" y="3042269"/>
                </a:lnTo>
                <a:lnTo>
                  <a:pt x="4636031" y="3030555"/>
                </a:lnTo>
                <a:lnTo>
                  <a:pt x="4630801" y="3020187"/>
                </a:lnTo>
                <a:lnTo>
                  <a:pt x="4627407" y="3009606"/>
                </a:lnTo>
                <a:lnTo>
                  <a:pt x="4619049" y="2997398"/>
                </a:lnTo>
                <a:lnTo>
                  <a:pt x="4619371" y="2991104"/>
                </a:lnTo>
                <a:lnTo>
                  <a:pt x="4620895" y="2987802"/>
                </a:lnTo>
                <a:lnTo>
                  <a:pt x="4624197" y="2983484"/>
                </a:lnTo>
                <a:lnTo>
                  <a:pt x="4630547" y="2977261"/>
                </a:lnTo>
                <a:lnTo>
                  <a:pt x="4625905" y="2962288"/>
                </a:lnTo>
                <a:lnTo>
                  <a:pt x="4626752" y="2949019"/>
                </a:lnTo>
                <a:lnTo>
                  <a:pt x="4629814" y="2933487"/>
                </a:lnTo>
                <a:lnTo>
                  <a:pt x="4631817" y="2911729"/>
                </a:lnTo>
                <a:lnTo>
                  <a:pt x="4630491" y="2890170"/>
                </a:lnTo>
                <a:lnTo>
                  <a:pt x="4624705" y="2825877"/>
                </a:lnTo>
                <a:lnTo>
                  <a:pt x="4624705" y="2804160"/>
                </a:lnTo>
                <a:lnTo>
                  <a:pt x="4617974" y="2790190"/>
                </a:lnTo>
                <a:lnTo>
                  <a:pt x="4613275" y="2760217"/>
                </a:lnTo>
                <a:lnTo>
                  <a:pt x="4619498" y="2751074"/>
                </a:lnTo>
                <a:lnTo>
                  <a:pt x="4615434" y="2740279"/>
                </a:lnTo>
                <a:lnTo>
                  <a:pt x="4619117" y="2726436"/>
                </a:lnTo>
                <a:lnTo>
                  <a:pt x="4615180" y="2725039"/>
                </a:lnTo>
                <a:lnTo>
                  <a:pt x="4608068" y="2715895"/>
                </a:lnTo>
                <a:lnTo>
                  <a:pt x="4621911" y="2665603"/>
                </a:lnTo>
                <a:lnTo>
                  <a:pt x="4626737" y="2635377"/>
                </a:lnTo>
                <a:lnTo>
                  <a:pt x="4626864" y="2606040"/>
                </a:lnTo>
                <a:lnTo>
                  <a:pt x="4633087" y="2596515"/>
                </a:lnTo>
                <a:lnTo>
                  <a:pt x="4634144" y="2585321"/>
                </a:lnTo>
                <a:lnTo>
                  <a:pt x="4633261" y="2573448"/>
                </a:lnTo>
                <a:lnTo>
                  <a:pt x="4632069" y="2561457"/>
                </a:lnTo>
                <a:lnTo>
                  <a:pt x="4632198" y="2549905"/>
                </a:lnTo>
                <a:lnTo>
                  <a:pt x="4648073" y="2496439"/>
                </a:lnTo>
                <a:lnTo>
                  <a:pt x="4649622" y="2487505"/>
                </a:lnTo>
                <a:lnTo>
                  <a:pt x="4656627" y="2454826"/>
                </a:lnTo>
                <a:lnTo>
                  <a:pt x="4658106" y="2445892"/>
                </a:lnTo>
                <a:lnTo>
                  <a:pt x="4657228" y="2438939"/>
                </a:lnTo>
                <a:lnTo>
                  <a:pt x="4658141" y="2416032"/>
                </a:lnTo>
                <a:lnTo>
                  <a:pt x="4657979" y="2408936"/>
                </a:lnTo>
                <a:lnTo>
                  <a:pt x="4673576" y="2395970"/>
                </a:lnTo>
                <a:lnTo>
                  <a:pt x="4677410" y="2369312"/>
                </a:lnTo>
                <a:lnTo>
                  <a:pt x="4680196" y="2344177"/>
                </a:lnTo>
                <a:lnTo>
                  <a:pt x="4692650" y="2335784"/>
                </a:lnTo>
                <a:lnTo>
                  <a:pt x="4705490" y="2312866"/>
                </a:lnTo>
                <a:lnTo>
                  <a:pt x="4717367" y="2295985"/>
                </a:lnTo>
                <a:lnTo>
                  <a:pt x="4727457" y="2280080"/>
                </a:lnTo>
                <a:lnTo>
                  <a:pt x="4734941" y="2260091"/>
                </a:lnTo>
                <a:lnTo>
                  <a:pt x="4736625" y="2238386"/>
                </a:lnTo>
                <a:lnTo>
                  <a:pt x="4736131" y="2223611"/>
                </a:lnTo>
                <a:lnTo>
                  <a:pt x="4736280" y="2210407"/>
                </a:lnTo>
                <a:lnTo>
                  <a:pt x="4739894" y="2193416"/>
                </a:lnTo>
                <a:lnTo>
                  <a:pt x="4737276" y="2169882"/>
                </a:lnTo>
                <a:lnTo>
                  <a:pt x="4733623" y="2149157"/>
                </a:lnTo>
                <a:lnTo>
                  <a:pt x="4735232" y="2129194"/>
                </a:lnTo>
                <a:lnTo>
                  <a:pt x="4748403" y="2107946"/>
                </a:lnTo>
                <a:lnTo>
                  <a:pt x="4754880" y="2024252"/>
                </a:lnTo>
                <a:lnTo>
                  <a:pt x="4793742" y="1969389"/>
                </a:lnTo>
                <a:lnTo>
                  <a:pt x="4797806" y="1961134"/>
                </a:lnTo>
                <a:lnTo>
                  <a:pt x="4808601" y="1945132"/>
                </a:lnTo>
                <a:lnTo>
                  <a:pt x="4807839" y="1942084"/>
                </a:lnTo>
                <a:lnTo>
                  <a:pt x="4802886" y="1935607"/>
                </a:lnTo>
                <a:lnTo>
                  <a:pt x="4803126" y="1930048"/>
                </a:lnTo>
                <a:lnTo>
                  <a:pt x="4805680" y="1910207"/>
                </a:lnTo>
                <a:lnTo>
                  <a:pt x="4804156" y="1909952"/>
                </a:lnTo>
                <a:lnTo>
                  <a:pt x="4804029" y="1909190"/>
                </a:lnTo>
                <a:lnTo>
                  <a:pt x="4811014" y="1899412"/>
                </a:lnTo>
                <a:lnTo>
                  <a:pt x="4813046" y="1895094"/>
                </a:lnTo>
                <a:lnTo>
                  <a:pt x="4799076" y="1892427"/>
                </a:lnTo>
                <a:lnTo>
                  <a:pt x="4796817" y="1885209"/>
                </a:lnTo>
                <a:lnTo>
                  <a:pt x="4797679" y="1876123"/>
                </a:lnTo>
                <a:lnTo>
                  <a:pt x="4797682" y="1867441"/>
                </a:lnTo>
                <a:lnTo>
                  <a:pt x="4792853" y="1861439"/>
                </a:lnTo>
                <a:lnTo>
                  <a:pt x="4799282" y="1848897"/>
                </a:lnTo>
                <a:lnTo>
                  <a:pt x="4805045" y="1835785"/>
                </a:lnTo>
                <a:lnTo>
                  <a:pt x="4806823" y="1830577"/>
                </a:lnTo>
                <a:lnTo>
                  <a:pt x="4806569" y="1830451"/>
                </a:lnTo>
                <a:lnTo>
                  <a:pt x="4806188" y="1829180"/>
                </a:lnTo>
                <a:lnTo>
                  <a:pt x="4806569" y="1827529"/>
                </a:lnTo>
                <a:lnTo>
                  <a:pt x="4807712" y="1824863"/>
                </a:lnTo>
                <a:lnTo>
                  <a:pt x="4809998" y="1821052"/>
                </a:lnTo>
                <a:lnTo>
                  <a:pt x="4812411" y="1807083"/>
                </a:lnTo>
                <a:lnTo>
                  <a:pt x="4809109" y="1805304"/>
                </a:lnTo>
                <a:lnTo>
                  <a:pt x="4809871" y="1804415"/>
                </a:lnTo>
                <a:lnTo>
                  <a:pt x="4816129" y="1800494"/>
                </a:lnTo>
                <a:lnTo>
                  <a:pt x="4819650" y="1796954"/>
                </a:lnTo>
                <a:lnTo>
                  <a:pt x="4817264" y="1792128"/>
                </a:lnTo>
                <a:lnTo>
                  <a:pt x="4805807" y="1784350"/>
                </a:lnTo>
                <a:lnTo>
                  <a:pt x="4812579" y="1774447"/>
                </a:lnTo>
                <a:lnTo>
                  <a:pt x="4812363" y="1765522"/>
                </a:lnTo>
                <a:lnTo>
                  <a:pt x="4809503" y="1755024"/>
                </a:lnTo>
                <a:lnTo>
                  <a:pt x="4808347" y="1740408"/>
                </a:lnTo>
                <a:lnTo>
                  <a:pt x="4815498" y="1734377"/>
                </a:lnTo>
                <a:lnTo>
                  <a:pt x="4818316" y="1728263"/>
                </a:lnTo>
                <a:lnTo>
                  <a:pt x="4817705" y="1722030"/>
                </a:lnTo>
                <a:lnTo>
                  <a:pt x="4814570" y="1715642"/>
                </a:lnTo>
                <a:lnTo>
                  <a:pt x="4820521" y="1699595"/>
                </a:lnTo>
                <a:lnTo>
                  <a:pt x="4822840" y="1683083"/>
                </a:lnTo>
                <a:lnTo>
                  <a:pt x="4823946" y="1665833"/>
                </a:lnTo>
                <a:lnTo>
                  <a:pt x="4826254" y="1647571"/>
                </a:lnTo>
                <a:lnTo>
                  <a:pt x="4835663" y="1630136"/>
                </a:lnTo>
                <a:lnTo>
                  <a:pt x="4836096" y="1613915"/>
                </a:lnTo>
                <a:lnTo>
                  <a:pt x="4833576" y="1597314"/>
                </a:lnTo>
                <a:lnTo>
                  <a:pt x="4834128" y="1578737"/>
                </a:lnTo>
                <a:lnTo>
                  <a:pt x="4830064" y="1545971"/>
                </a:lnTo>
                <a:lnTo>
                  <a:pt x="4830710" y="1541117"/>
                </a:lnTo>
                <a:lnTo>
                  <a:pt x="4830286" y="1532572"/>
                </a:lnTo>
                <a:lnTo>
                  <a:pt x="4829175" y="1519936"/>
                </a:lnTo>
                <a:lnTo>
                  <a:pt x="4828921" y="1519682"/>
                </a:lnTo>
                <a:lnTo>
                  <a:pt x="4832223" y="1514855"/>
                </a:lnTo>
                <a:lnTo>
                  <a:pt x="4833491" y="1503048"/>
                </a:lnTo>
                <a:lnTo>
                  <a:pt x="4833598" y="1475386"/>
                </a:lnTo>
                <a:lnTo>
                  <a:pt x="4834509" y="1463294"/>
                </a:lnTo>
                <a:lnTo>
                  <a:pt x="4837457" y="1456991"/>
                </a:lnTo>
                <a:lnTo>
                  <a:pt x="4841716" y="1446307"/>
                </a:lnTo>
                <a:lnTo>
                  <a:pt x="4845260" y="1435862"/>
                </a:lnTo>
                <a:lnTo>
                  <a:pt x="4846066" y="1430274"/>
                </a:lnTo>
                <a:lnTo>
                  <a:pt x="4845050" y="1429512"/>
                </a:lnTo>
                <a:lnTo>
                  <a:pt x="4864227" y="1403985"/>
                </a:lnTo>
                <a:lnTo>
                  <a:pt x="4871466" y="1360932"/>
                </a:lnTo>
                <a:lnTo>
                  <a:pt x="4899533" y="1302003"/>
                </a:lnTo>
                <a:lnTo>
                  <a:pt x="4903216" y="1210817"/>
                </a:lnTo>
                <a:lnTo>
                  <a:pt x="4911379" y="1201622"/>
                </a:lnTo>
                <a:lnTo>
                  <a:pt x="4915662" y="1192022"/>
                </a:lnTo>
                <a:lnTo>
                  <a:pt x="4917753" y="1178421"/>
                </a:lnTo>
                <a:lnTo>
                  <a:pt x="4919345" y="1157224"/>
                </a:lnTo>
                <a:lnTo>
                  <a:pt x="4925820" y="1129377"/>
                </a:lnTo>
                <a:lnTo>
                  <a:pt x="4927615" y="1110472"/>
                </a:lnTo>
                <a:lnTo>
                  <a:pt x="4926006" y="1091447"/>
                </a:lnTo>
                <a:lnTo>
                  <a:pt x="4922266" y="1063244"/>
                </a:lnTo>
                <a:lnTo>
                  <a:pt x="4931042" y="1022986"/>
                </a:lnTo>
                <a:lnTo>
                  <a:pt x="4941617" y="984837"/>
                </a:lnTo>
                <a:lnTo>
                  <a:pt x="4961503" y="942425"/>
                </a:lnTo>
                <a:lnTo>
                  <a:pt x="4998212" y="889380"/>
                </a:lnTo>
                <a:lnTo>
                  <a:pt x="5024501" y="816355"/>
                </a:lnTo>
                <a:lnTo>
                  <a:pt x="5031950" y="804574"/>
                </a:lnTo>
                <a:lnTo>
                  <a:pt x="5042852" y="785828"/>
                </a:lnTo>
                <a:lnTo>
                  <a:pt x="5051468" y="766439"/>
                </a:lnTo>
                <a:lnTo>
                  <a:pt x="5052060" y="752728"/>
                </a:lnTo>
                <a:lnTo>
                  <a:pt x="5067046" y="724408"/>
                </a:lnTo>
                <a:lnTo>
                  <a:pt x="5072380" y="722502"/>
                </a:lnTo>
                <a:lnTo>
                  <a:pt x="5075428" y="717550"/>
                </a:lnTo>
                <a:lnTo>
                  <a:pt x="5074666" y="697229"/>
                </a:lnTo>
                <a:lnTo>
                  <a:pt x="5074285" y="693420"/>
                </a:lnTo>
                <a:lnTo>
                  <a:pt x="5074793" y="690879"/>
                </a:lnTo>
                <a:lnTo>
                  <a:pt x="5075682" y="689228"/>
                </a:lnTo>
                <a:lnTo>
                  <a:pt x="5076190" y="689101"/>
                </a:lnTo>
                <a:lnTo>
                  <a:pt x="5076317" y="681609"/>
                </a:lnTo>
                <a:lnTo>
                  <a:pt x="5084575" y="665227"/>
                </a:lnTo>
                <a:lnTo>
                  <a:pt x="5117973" y="601345"/>
                </a:lnTo>
                <a:lnTo>
                  <a:pt x="5114815" y="590224"/>
                </a:lnTo>
                <a:lnTo>
                  <a:pt x="5111575" y="582294"/>
                </a:lnTo>
                <a:lnTo>
                  <a:pt x="5113883" y="579127"/>
                </a:lnTo>
                <a:lnTo>
                  <a:pt x="5127371" y="582295"/>
                </a:lnTo>
                <a:lnTo>
                  <a:pt x="5127752" y="577088"/>
                </a:lnTo>
                <a:lnTo>
                  <a:pt x="5130546" y="574294"/>
                </a:lnTo>
                <a:lnTo>
                  <a:pt x="5134737" y="572515"/>
                </a:lnTo>
                <a:lnTo>
                  <a:pt x="5136515" y="572135"/>
                </a:lnTo>
                <a:lnTo>
                  <a:pt x="5132324" y="536066"/>
                </a:lnTo>
                <a:lnTo>
                  <a:pt x="5134991" y="531622"/>
                </a:lnTo>
                <a:lnTo>
                  <a:pt x="5121529" y="491363"/>
                </a:lnTo>
                <a:lnTo>
                  <a:pt x="5118608" y="487299"/>
                </a:lnTo>
                <a:lnTo>
                  <a:pt x="5117846" y="481964"/>
                </a:lnTo>
                <a:lnTo>
                  <a:pt x="5121783" y="473837"/>
                </a:lnTo>
                <a:lnTo>
                  <a:pt x="5123688" y="472059"/>
                </a:lnTo>
                <a:lnTo>
                  <a:pt x="5140452" y="354583"/>
                </a:lnTo>
                <a:lnTo>
                  <a:pt x="5142041" y="297308"/>
                </a:lnTo>
                <a:lnTo>
                  <a:pt x="5143754" y="265683"/>
                </a:lnTo>
                <a:lnTo>
                  <a:pt x="5142341" y="233558"/>
                </a:lnTo>
                <a:lnTo>
                  <a:pt x="5139499" y="218614"/>
                </a:lnTo>
                <a:lnTo>
                  <a:pt x="5137038" y="207551"/>
                </a:lnTo>
                <a:lnTo>
                  <a:pt x="5136769" y="187071"/>
                </a:lnTo>
                <a:lnTo>
                  <a:pt x="5134858" y="166020"/>
                </a:lnTo>
                <a:lnTo>
                  <a:pt x="5133197" y="144684"/>
                </a:lnTo>
                <a:lnTo>
                  <a:pt x="5135036" y="130349"/>
                </a:lnTo>
                <a:lnTo>
                  <a:pt x="5143627" y="130301"/>
                </a:lnTo>
                <a:lnTo>
                  <a:pt x="5132068" y="96246"/>
                </a:lnTo>
                <a:lnTo>
                  <a:pt x="5137832" y="75406"/>
                </a:lnTo>
                <a:lnTo>
                  <a:pt x="5147859" y="53756"/>
                </a:lnTo>
                <a:lnTo>
                  <a:pt x="5149088" y="17272"/>
                </a:lnTo>
                <a:lnTo>
                  <a:pt x="5155184" y="13843"/>
                </a:lnTo>
                <a:lnTo>
                  <a:pt x="5159756" y="8381"/>
                </a:lnTo>
                <a:lnTo>
                  <a:pt x="5163312" y="1650"/>
                </a:lnTo>
                <a:lnTo>
                  <a:pt x="5163820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71322"/>
            <a:ext cx="3647440" cy="109664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95"/>
              </a:spcBef>
            </a:pPr>
            <a:r>
              <a:rPr sz="3700" spc="-95" dirty="0"/>
              <a:t>Boosters</a:t>
            </a:r>
            <a:r>
              <a:rPr sz="3700" spc="120" dirty="0"/>
              <a:t> </a:t>
            </a:r>
            <a:r>
              <a:rPr sz="3700" spc="-125" dirty="0"/>
              <a:t>Carried </a:t>
            </a:r>
            <a:r>
              <a:rPr sz="3700" spc="-120" dirty="0"/>
              <a:t> </a:t>
            </a:r>
            <a:r>
              <a:rPr sz="3700" spc="-160" dirty="0"/>
              <a:t>Maximum</a:t>
            </a:r>
            <a:r>
              <a:rPr sz="3700" spc="80" dirty="0"/>
              <a:t> </a:t>
            </a:r>
            <a:r>
              <a:rPr sz="3700" spc="-140" dirty="0"/>
              <a:t>Payload</a:t>
            </a:r>
            <a:endParaRPr sz="3700"/>
          </a:p>
        </p:txBody>
      </p:sp>
      <p:sp>
        <p:nvSpPr>
          <p:cNvPr id="4" name="object 4"/>
          <p:cNvSpPr txBox="1"/>
          <p:nvPr/>
        </p:nvSpPr>
        <p:spPr>
          <a:xfrm>
            <a:off x="941324" y="2187956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5252" y="963167"/>
            <a:ext cx="6155436" cy="49545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1390" y="6474967"/>
            <a:ext cx="15367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0"/>
              </a:lnSpc>
            </a:pPr>
            <a:r>
              <a:rPr sz="1000" spc="-1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0861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4467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170" dirty="0"/>
              <a:t>2015</a:t>
            </a:r>
            <a:r>
              <a:rPr sz="3700" spc="114" dirty="0"/>
              <a:t> </a:t>
            </a:r>
            <a:r>
              <a:rPr sz="3700" spc="-160" dirty="0"/>
              <a:t>Launch</a:t>
            </a:r>
            <a:r>
              <a:rPr sz="3700" spc="114" dirty="0"/>
              <a:t> </a:t>
            </a:r>
            <a:r>
              <a:rPr sz="3700" spc="-175" dirty="0"/>
              <a:t>Records</a:t>
            </a:r>
            <a:endParaRPr sz="37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3872" y="3075432"/>
            <a:ext cx="7239000" cy="25816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5480"/>
          </a:xfrm>
          <a:custGeom>
            <a:avLst/>
            <a:gdLst/>
            <a:ahLst/>
            <a:cxnLst/>
            <a:rect l="l" t="t" r="r" b="b"/>
            <a:pathLst>
              <a:path w="972819" h="1935480">
                <a:moveTo>
                  <a:pt x="972705" y="1321562"/>
                </a:moveTo>
                <a:lnTo>
                  <a:pt x="795185" y="1144028"/>
                </a:lnTo>
                <a:lnTo>
                  <a:pt x="972312" y="967740"/>
                </a:lnTo>
                <a:lnTo>
                  <a:pt x="0" y="0"/>
                </a:lnTo>
                <a:lnTo>
                  <a:pt x="0" y="1935480"/>
                </a:lnTo>
                <a:lnTo>
                  <a:pt x="445681" y="1491894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172" y="300990"/>
            <a:ext cx="1009332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pc="-229" dirty="0"/>
              <a:t>Rank</a:t>
            </a:r>
            <a:r>
              <a:rPr spc="130" dirty="0"/>
              <a:t> </a:t>
            </a:r>
            <a:r>
              <a:rPr spc="-75" dirty="0"/>
              <a:t>Landing</a:t>
            </a:r>
            <a:r>
              <a:rPr spc="140" dirty="0"/>
              <a:t> </a:t>
            </a:r>
            <a:r>
              <a:rPr spc="-140" dirty="0"/>
              <a:t>Outcomes</a:t>
            </a:r>
            <a:r>
              <a:rPr spc="150" dirty="0"/>
              <a:t> </a:t>
            </a:r>
            <a:r>
              <a:rPr spc="-125" dirty="0"/>
              <a:t>Between</a:t>
            </a:r>
            <a:r>
              <a:rPr spc="145" dirty="0"/>
              <a:t> </a:t>
            </a:r>
            <a:r>
              <a:rPr spc="130" dirty="0"/>
              <a:t>2010-06-04</a:t>
            </a:r>
            <a:r>
              <a:rPr spc="145" dirty="0"/>
              <a:t> </a:t>
            </a:r>
            <a:r>
              <a:rPr spc="-110" dirty="0"/>
              <a:t>and </a:t>
            </a:r>
            <a:r>
              <a:rPr spc="-944" dirty="0"/>
              <a:t> </a:t>
            </a:r>
            <a:r>
              <a:rPr spc="130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3809" y="1770633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lang="en-US" sz="2000" b="1" spc="-295" dirty="0">
                <a:latin typeface="Arial"/>
                <a:cs typeface="Arial"/>
              </a:rPr>
              <a:t> 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cla</a:t>
            </a:r>
            <a:r>
              <a:rPr sz="2000" spc="-80" dirty="0">
                <a:latin typeface="Microsoft Sans Serif"/>
                <a:cs typeface="Microsoft Sans Serif"/>
              </a:rPr>
              <a:t>u</a:t>
            </a:r>
            <a:r>
              <a:rPr sz="2000" spc="-120" dirty="0">
                <a:latin typeface="Microsoft Sans Serif"/>
                <a:cs typeface="Microsoft Sans Serif"/>
              </a:rPr>
              <a:t>se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88648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955"/>
            <a:ext cx="1014094" cy="2018030"/>
          </a:xfrm>
          <a:custGeom>
            <a:avLst/>
            <a:gdLst/>
            <a:ahLst/>
            <a:cxnLst/>
            <a:rect l="l" t="t" r="r" b="b"/>
            <a:pathLst>
              <a:path w="1014095" h="2018029">
                <a:moveTo>
                  <a:pt x="1014095" y="0"/>
                </a:moveTo>
                <a:lnTo>
                  <a:pt x="635" y="1008888"/>
                </a:lnTo>
                <a:lnTo>
                  <a:pt x="181559" y="1189012"/>
                </a:lnTo>
                <a:lnTo>
                  <a:pt x="0" y="1370545"/>
                </a:lnTo>
                <a:lnTo>
                  <a:pt x="343408" y="1713890"/>
                </a:lnTo>
                <a:lnTo>
                  <a:pt x="525678" y="1531581"/>
                </a:lnTo>
                <a:lnTo>
                  <a:pt x="1014095" y="2017776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715708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All</a:t>
            </a:r>
            <a:r>
              <a:rPr sz="3700" spc="125" dirty="0"/>
              <a:t> </a:t>
            </a:r>
            <a:r>
              <a:rPr sz="3700" spc="-130" dirty="0"/>
              <a:t>launch</a:t>
            </a:r>
            <a:r>
              <a:rPr sz="3700" spc="145" dirty="0"/>
              <a:t> </a:t>
            </a:r>
            <a:r>
              <a:rPr sz="3700" spc="-95" dirty="0"/>
              <a:t>sites</a:t>
            </a:r>
            <a:r>
              <a:rPr sz="3700" spc="150" dirty="0"/>
              <a:t> </a:t>
            </a:r>
            <a:r>
              <a:rPr sz="3700" spc="-25" dirty="0"/>
              <a:t>global</a:t>
            </a:r>
            <a:r>
              <a:rPr sz="3700" spc="130" dirty="0"/>
              <a:t> </a:t>
            </a:r>
            <a:r>
              <a:rPr sz="3700" spc="-140" dirty="0"/>
              <a:t>map</a:t>
            </a:r>
            <a:r>
              <a:rPr sz="3700" spc="135" dirty="0"/>
              <a:t> </a:t>
            </a:r>
            <a:r>
              <a:rPr sz="3700" spc="-125" dirty="0"/>
              <a:t>markers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25" dirty="0"/>
              <a:t>Markers</a:t>
            </a:r>
            <a:r>
              <a:rPr sz="3700" spc="155" dirty="0"/>
              <a:t> </a:t>
            </a:r>
            <a:r>
              <a:rPr sz="3700" spc="-70" dirty="0"/>
              <a:t>showing</a:t>
            </a:r>
            <a:r>
              <a:rPr sz="3700" spc="140" dirty="0"/>
              <a:t> </a:t>
            </a:r>
            <a:r>
              <a:rPr sz="3700" spc="-130" dirty="0"/>
              <a:t>launch</a:t>
            </a:r>
            <a:r>
              <a:rPr sz="3700" spc="155" dirty="0"/>
              <a:t> </a:t>
            </a:r>
            <a:r>
              <a:rPr sz="3700" spc="-95" dirty="0"/>
              <a:t>sites</a:t>
            </a:r>
            <a:r>
              <a:rPr sz="3700" spc="135" dirty="0"/>
              <a:t> </a:t>
            </a:r>
            <a:r>
              <a:rPr sz="3700" spc="5" dirty="0"/>
              <a:t>with</a:t>
            </a:r>
            <a:r>
              <a:rPr sz="3700" spc="145" dirty="0"/>
              <a:t> </a:t>
            </a:r>
            <a:r>
              <a:rPr sz="3700" spc="-40" dirty="0"/>
              <a:t>color</a:t>
            </a:r>
            <a:r>
              <a:rPr sz="3700" spc="135" dirty="0"/>
              <a:t> </a:t>
            </a:r>
            <a:r>
              <a:rPr sz="3700" spc="-105" dirty="0"/>
              <a:t>labels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0" dirty="0"/>
              <a:t>Launch</a:t>
            </a:r>
            <a:r>
              <a:rPr sz="3700" spc="130" dirty="0"/>
              <a:t> </a:t>
            </a:r>
            <a:r>
              <a:rPr sz="3700" spc="-130" dirty="0"/>
              <a:t>Site</a:t>
            </a:r>
            <a:r>
              <a:rPr sz="3700" spc="125" dirty="0"/>
              <a:t> </a:t>
            </a:r>
            <a:r>
              <a:rPr sz="3700" spc="-100" dirty="0"/>
              <a:t>distance</a:t>
            </a:r>
            <a:r>
              <a:rPr sz="3700" spc="155" dirty="0"/>
              <a:t> </a:t>
            </a:r>
            <a:r>
              <a:rPr sz="3700" spc="70" dirty="0"/>
              <a:t>to</a:t>
            </a:r>
            <a:r>
              <a:rPr sz="3700" spc="114" dirty="0"/>
              <a:t> </a:t>
            </a:r>
            <a:r>
              <a:rPr sz="3700" spc="-110" dirty="0"/>
              <a:t>landmarks</a:t>
            </a:r>
            <a:endParaRPr sz="37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37</a:t>
            </a:fld>
            <a:endParaRPr spc="7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25" dirty="0"/>
              <a:t>Introd</a:t>
            </a:r>
            <a:r>
              <a:rPr sz="3700" spc="-45" dirty="0"/>
              <a:t>u</a:t>
            </a:r>
            <a:r>
              <a:rPr sz="3700" spc="-30" dirty="0"/>
              <a:t>ction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8500" marR="117792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962" y="1613812"/>
            <a:ext cx="7287413" cy="39586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149" y="2254010"/>
            <a:ext cx="10461903" cy="36159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557" y="6464680"/>
            <a:ext cx="2317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48386" y="359409"/>
            <a:ext cx="11181080" cy="2102485"/>
            <a:chOff x="548386" y="359409"/>
            <a:chExt cx="11181080" cy="2102485"/>
          </a:xfrm>
        </p:grpSpPr>
        <p:sp>
          <p:nvSpPr>
            <p:cNvPr id="3" name="object 3"/>
            <p:cNvSpPr/>
            <p:nvPr/>
          </p:nvSpPr>
          <p:spPr>
            <a:xfrm>
              <a:off x="554736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11167872" y="0"/>
                  </a:moveTo>
                  <a:lnTo>
                    <a:pt x="0" y="0"/>
                  </a:lnTo>
                  <a:lnTo>
                    <a:pt x="0" y="2089404"/>
                  </a:lnTo>
                </a:path>
                <a:path w="11168380" h="2089785">
                  <a:moveTo>
                    <a:pt x="11167872" y="2089404"/>
                  </a:moveTo>
                  <a:lnTo>
                    <a:pt x="11167872" y="0"/>
                  </a:lnTo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736" y="365759"/>
              <a:ext cx="11168380" cy="2089785"/>
            </a:xfrm>
            <a:custGeom>
              <a:avLst/>
              <a:gdLst/>
              <a:ahLst/>
              <a:cxnLst/>
              <a:rect l="l" t="t" r="r" b="b"/>
              <a:pathLst>
                <a:path w="11168380" h="2089785">
                  <a:moveTo>
                    <a:pt x="0" y="2089404"/>
                  </a:moveTo>
                  <a:lnTo>
                    <a:pt x="11167872" y="2089404"/>
                  </a:lnTo>
                  <a:lnTo>
                    <a:pt x="11167872" y="0"/>
                  </a:lnTo>
                  <a:lnTo>
                    <a:pt x="0" y="0"/>
                  </a:lnTo>
                  <a:lnTo>
                    <a:pt x="0" y="2089404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25727" y="805942"/>
            <a:ext cx="26200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Classifica</a:t>
            </a:r>
            <a:r>
              <a:rPr sz="3700" spc="-75" dirty="0"/>
              <a:t>t</a:t>
            </a:r>
            <a:r>
              <a:rPr sz="3700" spc="-30" dirty="0"/>
              <a:t>ion</a:t>
            </a:r>
            <a:endParaRPr sz="3700"/>
          </a:p>
        </p:txBody>
      </p:sp>
      <p:sp>
        <p:nvSpPr>
          <p:cNvPr id="6" name="object 6"/>
          <p:cNvSpPr txBox="1"/>
          <p:nvPr/>
        </p:nvSpPr>
        <p:spPr>
          <a:xfrm>
            <a:off x="1125727" y="1313129"/>
            <a:ext cx="1792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65" dirty="0">
                <a:solidFill>
                  <a:srgbClr val="0A48CA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90727" y="678180"/>
            <a:ext cx="4493260" cy="1463040"/>
            <a:chOff x="490727" y="678180"/>
            <a:chExt cx="4493260" cy="1463040"/>
          </a:xfrm>
        </p:grpSpPr>
        <p:sp>
          <p:nvSpPr>
            <p:cNvPr id="8" name="object 8"/>
            <p:cNvSpPr/>
            <p:nvPr/>
          </p:nvSpPr>
          <p:spPr>
            <a:xfrm>
              <a:off x="490727" y="1057656"/>
              <a:ext cx="128270" cy="704215"/>
            </a:xfrm>
            <a:custGeom>
              <a:avLst/>
              <a:gdLst/>
              <a:ahLst/>
              <a:cxnLst/>
              <a:rect l="l" t="t" r="r" b="b"/>
              <a:pathLst>
                <a:path w="128270" h="704214">
                  <a:moveTo>
                    <a:pt x="128015" y="0"/>
                  </a:moveTo>
                  <a:lnTo>
                    <a:pt x="0" y="0"/>
                  </a:lnTo>
                  <a:lnTo>
                    <a:pt x="0" y="704088"/>
                  </a:lnTo>
                  <a:lnTo>
                    <a:pt x="128015" y="704088"/>
                  </a:lnTo>
                  <a:lnTo>
                    <a:pt x="128015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5192" y="678180"/>
              <a:ext cx="18415" cy="1463040"/>
            </a:xfrm>
            <a:custGeom>
              <a:avLst/>
              <a:gdLst/>
              <a:ahLst/>
              <a:cxnLst/>
              <a:rect l="l" t="t" r="r" b="b"/>
              <a:pathLst>
                <a:path w="18414" h="1463039">
                  <a:moveTo>
                    <a:pt x="18287" y="0"/>
                  </a:moveTo>
                  <a:lnTo>
                    <a:pt x="0" y="0"/>
                  </a:lnTo>
                  <a:lnTo>
                    <a:pt x="0" y="1463039"/>
                  </a:lnTo>
                  <a:lnTo>
                    <a:pt x="18287" y="1463039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0392" y="832561"/>
            <a:ext cx="55314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latin typeface="Microsoft Sans Serif"/>
                <a:cs typeface="Microsoft Sans Serif"/>
              </a:rPr>
              <a:t>The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decision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tree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is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model</a:t>
            </a:r>
            <a:r>
              <a:rPr sz="2200" spc="60" dirty="0">
                <a:latin typeface="Microsoft Sans Serif"/>
                <a:cs typeface="Microsoft Sans Serif"/>
              </a:rPr>
              <a:t> </a:t>
            </a:r>
            <a:r>
              <a:rPr sz="2200" spc="-5" dirty="0"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58992" y="1134872"/>
            <a:ext cx="403796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highest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classification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110" dirty="0">
                <a:latin typeface="Microsoft Sans Serif"/>
                <a:cs typeface="Microsoft Sans Serif"/>
              </a:rPr>
              <a:t>accuracy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093957" y="6426504"/>
            <a:ext cx="180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Confusion</a:t>
            </a:r>
            <a:r>
              <a:rPr sz="3700" spc="60" dirty="0"/>
              <a:t> </a:t>
            </a:r>
            <a:r>
              <a:rPr sz="3700" spc="-65" dirty="0"/>
              <a:t>Matrix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4444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35" dirty="0"/>
              <a:t>Conclusions</a:t>
            </a:r>
            <a:endParaRPr sz="37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685" y="639358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85" dirty="0"/>
              <a:t>Met</a:t>
            </a:r>
            <a:r>
              <a:rPr sz="3700" spc="-100" dirty="0"/>
              <a:t>h</a:t>
            </a:r>
            <a:r>
              <a:rPr sz="3700" spc="5" dirty="0"/>
              <a:t>odolo</a:t>
            </a:r>
            <a:r>
              <a:rPr sz="3700" spc="-10" dirty="0"/>
              <a:t>g</a:t>
            </a:r>
            <a:r>
              <a:rPr sz="3700" spc="-160" dirty="0"/>
              <a:t>y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19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345" algn="l"/>
                <a:tab pos="2775585" algn="l"/>
                <a:tab pos="3115310" algn="l"/>
                <a:tab pos="3938270" algn="l"/>
                <a:tab pos="4395470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1525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65" dirty="0"/>
              <a:t> </a:t>
            </a:r>
            <a:r>
              <a:rPr sz="3700" spc="-80" dirty="0"/>
              <a:t>Collection</a:t>
            </a:r>
            <a:endParaRPr sz="3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816988"/>
            <a:ext cx="4419600" cy="3331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070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99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US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https://github.com/mushfi02/Applied-Data-Science-Project/blob/main/Hands-on%20Lab_%20Complete%20the%20Data%20Collection%20API%20Lab.ipynb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0" dirty="0"/>
              <a:t> </a:t>
            </a:r>
            <a:r>
              <a:rPr sz="3700" spc="760" dirty="0"/>
              <a:t>–</a:t>
            </a:r>
            <a:r>
              <a:rPr sz="3700" spc="120" dirty="0"/>
              <a:t> </a:t>
            </a:r>
            <a:r>
              <a:rPr sz="3700" spc="-260" dirty="0"/>
              <a:t>SpaceX</a:t>
            </a:r>
            <a:r>
              <a:rPr sz="3700" spc="145" dirty="0"/>
              <a:t> </a:t>
            </a:r>
            <a:r>
              <a:rPr sz="3700" spc="-245" dirty="0"/>
              <a:t>API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566" y="1493342"/>
            <a:ext cx="4451985" cy="35105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4224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2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lang="en-IN" spc="-60" dirty="0">
                <a:solidFill>
                  <a:srgbClr val="0462C1"/>
                </a:solidFill>
                <a:latin typeface="Microsoft Sans Serif"/>
                <a:cs typeface="Microsoft Sans Serif"/>
                <a:hlinkClick r:id="rId2"/>
              </a:rPr>
              <a:t>https://github.com/mushfi02/Applied-Data-Science-Project/blob/main/Data%20Collection%20with%20Web%20Scraping%20lab.ipynb</a:t>
            </a:r>
            <a:endParaRPr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14" dirty="0"/>
              <a:t>Data</a:t>
            </a:r>
            <a:r>
              <a:rPr sz="3700" spc="114" dirty="0"/>
              <a:t> </a:t>
            </a:r>
            <a:r>
              <a:rPr sz="3700" spc="-80" dirty="0"/>
              <a:t>Collection</a:t>
            </a:r>
            <a:r>
              <a:rPr sz="3700" spc="125" dirty="0"/>
              <a:t> </a:t>
            </a:r>
            <a:r>
              <a:rPr sz="3700" spc="-5" dirty="0"/>
              <a:t>-</a:t>
            </a:r>
            <a:r>
              <a:rPr sz="3700" spc="125" dirty="0"/>
              <a:t> </a:t>
            </a:r>
            <a:r>
              <a:rPr sz="3700" spc="-125" dirty="0"/>
              <a:t>Scraping</a:t>
            </a:r>
            <a:endParaRPr sz="3700"/>
          </a:p>
        </p:txBody>
      </p:sp>
      <p:grpSp>
        <p:nvGrpSpPr>
          <p:cNvPr id="4" name="object 4"/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5" name="object 5"/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084306" y="6103723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1884</Words>
  <Application>Microsoft Office PowerPoint</Application>
  <PresentationFormat>Widescreen</PresentationFormat>
  <Paragraphs>195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PowerPoint Presentation</vt:lpstr>
      <vt:lpstr>Classification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hp</cp:lastModifiedBy>
  <cp:revision>11</cp:revision>
  <dcterms:created xsi:type="dcterms:W3CDTF">2024-12-05T14:15:01Z</dcterms:created>
  <dcterms:modified xsi:type="dcterms:W3CDTF">2024-12-05T14:50:40Z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2024-12-05T00:00:00Z</vt:filetime>
  </property>
</Properties>
</file>